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349" r:id="rId2"/>
    <p:sldId id="257" r:id="rId3"/>
    <p:sldId id="341" r:id="rId4"/>
    <p:sldId id="259" r:id="rId5"/>
    <p:sldId id="342" r:id="rId6"/>
    <p:sldId id="343" r:id="rId7"/>
    <p:sldId id="344" r:id="rId8"/>
    <p:sldId id="346" r:id="rId9"/>
    <p:sldId id="345" r:id="rId10"/>
    <p:sldId id="347" r:id="rId11"/>
    <p:sldId id="265" r:id="rId12"/>
    <p:sldId id="267" r:id="rId13"/>
    <p:sldId id="34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25" autoAdjust="0"/>
    <p:restoredTop sz="94660"/>
  </p:normalViewPr>
  <p:slideViewPr>
    <p:cSldViewPr snapToGrid="0">
      <p:cViewPr varScale="1">
        <p:scale>
          <a:sx n="72" d="100"/>
          <a:sy n="72" d="100"/>
        </p:scale>
        <p:origin x="224" y="4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8/11/2025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8/11/2025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16587E-257B-484A-A27E-11A65A2DC525}"/>
              </a:ext>
            </a:extLst>
          </p:cNvPr>
          <p:cNvSpPr txBox="1"/>
          <p:nvPr userDrawn="1"/>
        </p:nvSpPr>
        <p:spPr>
          <a:xfrm>
            <a:off x="9807382" y="6463107"/>
            <a:ext cx="2150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©BeeHealthyStories 2025</a:t>
            </a:r>
          </a:p>
        </p:txBody>
      </p: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beehealthystories.com.au/stories/my-mind-is-like-a-snow-globe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13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32346"/>
              </p:ext>
            </p:extLst>
          </p:nvPr>
        </p:nvGraphicFramePr>
        <p:xfrm>
          <a:off x="0" y="0"/>
          <a:ext cx="12192000" cy="70104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0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9087864-177D-0E4D-8374-8455882E74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912606"/>
              </p:ext>
            </p:extLst>
          </p:nvPr>
        </p:nvGraphicFramePr>
        <p:xfrm>
          <a:off x="114301" y="1145540"/>
          <a:ext cx="5257800" cy="5029200"/>
        </p:xfrm>
        <a:graphic>
          <a:graphicData uri="http://schemas.openxmlformats.org/drawingml/2006/table">
            <a:tbl>
              <a:tblPr/>
              <a:tblGrid>
                <a:gridCol w="525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6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Complete the following worksheet.</a:t>
                      </a:r>
                    </a:p>
                    <a:p>
                      <a:endParaRPr lang="en-GB" sz="3600" b="1" kern="1200" dirty="0">
                        <a:ln w="13462">
                          <a:solidFill>
                            <a:schemeClr val="bg1"/>
                          </a:solidFill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dist="38100" dir="2700000" algn="bl" rotWithShape="0">
                            <a:schemeClr val="accent5"/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3600" b="1" u="sng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Extension</a:t>
                      </a:r>
                    </a:p>
                    <a:p>
                      <a:r>
                        <a:rPr lang="en-GB" sz="3600" b="1" u="none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Think about things you already do to help your mental health. Is there another thing else you could do?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7522B079-837E-DD49-A5D2-ACEB25DB80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8983" y="261022"/>
            <a:ext cx="4385544" cy="61569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8859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12685" y="0"/>
            <a:ext cx="102924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Let’s recap what we have learnt</a:t>
            </a:r>
            <a:endParaRPr lang="en-GB" sz="6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16849" y="2822006"/>
            <a:ext cx="9484170" cy="224676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Discuss with a partner or as a class: </a:t>
            </a:r>
          </a:p>
          <a:p>
            <a:pPr algn="ctr"/>
            <a:r>
              <a:rPr lang="en-GB" sz="2800" dirty="0"/>
              <a:t>What are some of the great things that our minds help us to do?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What are the ways you are helping your mental health. What other ways could you also do?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23843" y="1377793"/>
            <a:ext cx="62586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/>
              <a:t>What is mental health?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B80A8C-DF43-0F49-9D5B-B9281EF235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029" y="1460186"/>
            <a:ext cx="1691640" cy="169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8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190500" y="1023402"/>
            <a:ext cx="11810999" cy="5139869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AU" sz="2000" b="1" dirty="0"/>
              <a:t>KS2 Learning opportunities in Health and Wellbeing</a:t>
            </a:r>
            <a:endParaRPr lang="en-AU" sz="2000" b="1" dirty="0">
              <a:solidFill>
                <a:srgbClr val="333333"/>
              </a:solidFill>
              <a:latin typeface="proxima_nova_bold"/>
            </a:endParaRPr>
          </a:p>
          <a:p>
            <a:r>
              <a:rPr lang="en-AU" b="1" dirty="0">
                <a:solidFill>
                  <a:srgbClr val="333333"/>
                </a:solidFill>
                <a:latin typeface="proxima_nova_bold"/>
              </a:rPr>
              <a:t>Mental Health</a:t>
            </a:r>
          </a:p>
          <a:p>
            <a:r>
              <a:rPr lang="en-AU" sz="2000" b="1" i="1" dirty="0">
                <a:solidFill>
                  <a:srgbClr val="333333"/>
                </a:solidFill>
                <a:latin typeface="proxima_nova_bold"/>
              </a:rPr>
              <a:t>Pupils learn to…</a:t>
            </a:r>
            <a:endParaRPr lang="en-AU" sz="2000" b="1" i="1" dirty="0">
              <a:solidFill>
                <a:srgbClr val="333333"/>
              </a:solidFill>
              <a:latin typeface="proxima_nova_rgregular"/>
            </a:endParaRPr>
          </a:p>
          <a:p>
            <a:r>
              <a:rPr lang="en-AU" b="1" dirty="0"/>
              <a:t>H15. </a:t>
            </a:r>
            <a:r>
              <a:rPr lang="en-AU" dirty="0"/>
              <a:t>that mental health, just like physical health, is part of daily life; the importance of taking care of mental health </a:t>
            </a:r>
          </a:p>
          <a:p>
            <a:r>
              <a:rPr lang="en-AU" b="1" dirty="0"/>
              <a:t>H16. </a:t>
            </a:r>
            <a:r>
              <a:rPr lang="en-AU" dirty="0"/>
              <a:t>about strategies and behaviours that support mental health — including how good quality sleep, physical exercise/time outdoors, being involved in community groups, doing things for others, clubs, and activities, hobbies and spending time with family and friends can support mental health and wellbeing</a:t>
            </a:r>
            <a:endParaRPr lang="en-AU" b="1" dirty="0"/>
          </a:p>
          <a:p>
            <a:r>
              <a:rPr lang="en-AU" b="1" dirty="0"/>
              <a:t>H17. </a:t>
            </a:r>
            <a:r>
              <a:rPr lang="en-AU" dirty="0"/>
              <a:t>to recognise that feelings can change over time and range in intensity </a:t>
            </a:r>
          </a:p>
          <a:p>
            <a:r>
              <a:rPr lang="en-AU" b="1" dirty="0"/>
              <a:t>H18. </a:t>
            </a:r>
            <a:r>
              <a:rPr lang="en-AU" dirty="0"/>
              <a:t>about everyday things that affect feelings and the importance of expressing feelings </a:t>
            </a:r>
          </a:p>
          <a:p>
            <a:r>
              <a:rPr lang="en-AU" b="1" dirty="0"/>
              <a:t>H19. </a:t>
            </a:r>
            <a:r>
              <a:rPr lang="en-AU" dirty="0"/>
              <a:t>a varied vocabulary to use when talking about feelings; about how to express feelings in different ways;</a:t>
            </a:r>
          </a:p>
          <a:p>
            <a:r>
              <a:rPr lang="en-AU" b="1" dirty="0"/>
              <a:t>H20. </a:t>
            </a:r>
            <a:r>
              <a:rPr lang="en-AU" dirty="0"/>
              <a:t>strategies to respond to feelings, including intense or conflicting feelings; how to manage and respond to feelings appropriately and proportionately in different situations </a:t>
            </a:r>
          </a:p>
          <a:p>
            <a:r>
              <a:rPr lang="en-AU" b="1" dirty="0"/>
              <a:t>H21. </a:t>
            </a:r>
            <a:r>
              <a:rPr lang="en-AU" dirty="0"/>
              <a:t>to recognise warning signs about mental health and wellbeing and how to seek support for themselves and others </a:t>
            </a:r>
          </a:p>
          <a:p>
            <a:r>
              <a:rPr lang="en-AU" b="1" dirty="0"/>
              <a:t>H22. </a:t>
            </a:r>
            <a:r>
              <a:rPr lang="en-AU" dirty="0"/>
              <a:t>to recognise that anyone can experience mental ill health; that most difficulties can be resolved with help and support; and that it is important to discuss feelings with a trusted adult </a:t>
            </a:r>
          </a:p>
          <a:p>
            <a:r>
              <a:rPr lang="en-AU" b="1" dirty="0"/>
              <a:t>H23. </a:t>
            </a:r>
            <a:r>
              <a:rPr lang="en-AU" dirty="0"/>
              <a:t>about change and loss, including death, and how these can affect feelings; ways of expressing and managing grief and bereavement </a:t>
            </a:r>
          </a:p>
          <a:p>
            <a:r>
              <a:rPr lang="en-AU" b="1" dirty="0"/>
              <a:t>H24. </a:t>
            </a:r>
            <a:r>
              <a:rPr lang="en-AU" dirty="0"/>
              <a:t>problem-solving strategies for dealing with emotions, challenges and change, including the transition to new schools</a:t>
            </a:r>
            <a:endParaRPr lang="en-AU" b="0" i="0" dirty="0">
              <a:solidFill>
                <a:srgbClr val="333333"/>
              </a:solidFill>
              <a:effectLst/>
              <a:latin typeface="proxima_nova_rgregular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510248"/>
              </p:ext>
            </p:extLst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PSHE Curriculum Objectives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940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9E9BA5-0214-4C42-90CF-B6C4A71BA9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1" t="8937" r="14084" b="6705"/>
          <a:stretch/>
        </p:blipFill>
        <p:spPr>
          <a:xfrm>
            <a:off x="1358606" y="1351542"/>
            <a:ext cx="4127995" cy="37527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B1C80F-8AD6-2D4C-8D28-674300587919}"/>
              </a:ext>
            </a:extLst>
          </p:cNvPr>
          <p:cNvSpPr/>
          <p:nvPr/>
        </p:nvSpPr>
        <p:spPr>
          <a:xfrm>
            <a:off x="6094428" y="1519744"/>
            <a:ext cx="53983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All rights reserved.</a:t>
            </a:r>
          </a:p>
          <a:p>
            <a:endParaRPr lang="en-AU" b="1" dirty="0"/>
          </a:p>
          <a:p>
            <a:r>
              <a:rPr lang="en-AU" dirty="0"/>
              <a:t>These resources are for the use of </a:t>
            </a:r>
            <a:r>
              <a:rPr lang="en-AU" b="1" i="1" dirty="0"/>
              <a:t>current subscribers only</a:t>
            </a:r>
            <a:r>
              <a:rPr lang="en-AU" b="1" dirty="0"/>
              <a:t> </a:t>
            </a:r>
            <a:r>
              <a:rPr lang="en-AU" dirty="0"/>
              <a:t>and may be used within your own classroom or learning setting. </a:t>
            </a:r>
          </a:p>
          <a:p>
            <a:endParaRPr lang="en-AU" dirty="0"/>
          </a:p>
          <a:p>
            <a:r>
              <a:rPr lang="en-AU" dirty="0"/>
              <a:t>Please </a:t>
            </a:r>
            <a:r>
              <a:rPr lang="en-AU" b="1" dirty="0"/>
              <a:t>do not share, upload, copy, or redistribute</a:t>
            </a:r>
            <a:r>
              <a:rPr lang="en-AU" dirty="0"/>
              <a:t> them in any form. If others would like access, please direct them to our website to subscribe.</a:t>
            </a:r>
          </a:p>
          <a:p>
            <a:br>
              <a:rPr lang="en-AU" dirty="0"/>
            </a:br>
            <a:r>
              <a:rPr lang="en-AU" dirty="0"/>
              <a:t>Thank you for supporting our work and helping us continue creating new resources! 🐝💛🌱</a:t>
            </a:r>
          </a:p>
        </p:txBody>
      </p:sp>
    </p:spTree>
    <p:extLst>
      <p:ext uri="{BB962C8B-B14F-4D97-AF65-F5344CB8AC3E}">
        <p14:creationId xmlns:p14="http://schemas.microsoft.com/office/powerpoint/2010/main" val="3573031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40297" y="2202686"/>
            <a:ext cx="528618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>
                <a:latin typeface="+mj-lt"/>
              </a:rPr>
              <a:t>Learning Objective: </a:t>
            </a:r>
            <a:r>
              <a:rPr lang="en-AU" sz="2400" b="1" i="1" dirty="0">
                <a:latin typeface="+mj-lt"/>
              </a:rPr>
              <a:t>To understand what mental health is.</a:t>
            </a:r>
          </a:p>
          <a:p>
            <a:endParaRPr lang="en-AU" sz="2400" b="1" i="1" dirty="0">
              <a:latin typeface="+mj-lt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>
                <a:latin typeface="+mj-lt"/>
              </a:rPr>
              <a:t>I can explain what mental health is</a:t>
            </a:r>
            <a:endParaRPr lang="en-GB" sz="24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>
                <a:latin typeface="+mj-lt"/>
              </a:rPr>
              <a:t>I understand what can negatively impact my mental health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>
                <a:latin typeface="+mj-lt"/>
              </a:rPr>
              <a:t>I can describe ways to help my mental health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258A9F0-A9F7-8A4A-86EA-BDD65CA698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772" y="1003300"/>
            <a:ext cx="3338501" cy="472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8B44617-3602-C043-9122-111BDD41D7A1}"/>
              </a:ext>
            </a:extLst>
          </p:cNvPr>
          <p:cNvSpPr txBox="1"/>
          <p:nvPr/>
        </p:nvSpPr>
        <p:spPr>
          <a:xfrm>
            <a:off x="6400930" y="421838"/>
            <a:ext cx="5286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b="1" dirty="0">
                <a:latin typeface="+mj-lt"/>
                <a:hlinkClick r:id="rId3"/>
              </a:rPr>
              <a:t>Recommended Book</a:t>
            </a:r>
            <a:endParaRPr lang="en-AU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188E6D1-F001-DB4B-9A7A-2D030EC178A1}"/>
              </a:ext>
            </a:extLst>
          </p:cNvPr>
          <p:cNvSpPr/>
          <p:nvPr/>
        </p:nvSpPr>
        <p:spPr>
          <a:xfrm>
            <a:off x="952176" y="0"/>
            <a:ext cx="1007666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8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What is mental health?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6BF84C5-6BC8-5F49-9453-6C19F967A5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153" y="1984890"/>
            <a:ext cx="4554715" cy="350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47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867027"/>
              </p:ext>
            </p:extLst>
          </p:nvPr>
        </p:nvGraphicFramePr>
        <p:xfrm>
          <a:off x="245327" y="115239"/>
          <a:ext cx="11764536" cy="1097280"/>
        </p:xfrm>
        <a:graphic>
          <a:graphicData uri="http://schemas.openxmlformats.org/drawingml/2006/table">
            <a:tbl>
              <a:tblPr/>
              <a:tblGrid>
                <a:gridCol w="11764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66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Mental health refers to how we: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A8B4DAF1-BC2F-5046-B93D-B0E93C8C1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8445" y="2651264"/>
            <a:ext cx="1638300" cy="26289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DAB054C-4ACB-4746-A293-D3011B2EC9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3719" y="2663964"/>
            <a:ext cx="1892300" cy="26162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C726C47-827C-8649-8356-F1DF0AF14CF1}"/>
              </a:ext>
            </a:extLst>
          </p:cNvPr>
          <p:cNvSpPr txBox="1"/>
          <p:nvPr/>
        </p:nvSpPr>
        <p:spPr>
          <a:xfrm>
            <a:off x="1419037" y="5322088"/>
            <a:ext cx="16530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Think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64E1E0-F9CB-784E-A951-82293B81443A}"/>
              </a:ext>
            </a:extLst>
          </p:cNvPr>
          <p:cNvSpPr txBox="1"/>
          <p:nvPr/>
        </p:nvSpPr>
        <p:spPr>
          <a:xfrm>
            <a:off x="5482026" y="5322088"/>
            <a:ext cx="12911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Feel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F6CFA7-A35E-1D47-B47C-1BB7450E9489}"/>
              </a:ext>
            </a:extLst>
          </p:cNvPr>
          <p:cNvSpPr txBox="1"/>
          <p:nvPr/>
        </p:nvSpPr>
        <p:spPr>
          <a:xfrm>
            <a:off x="8923720" y="5310584"/>
            <a:ext cx="18923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Behave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B3DB14-3F06-5549-B1E5-3565AE4935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9" t="7179" r="51673" b="59231"/>
          <a:stretch/>
        </p:blipFill>
        <p:spPr>
          <a:xfrm>
            <a:off x="1053472" y="2663964"/>
            <a:ext cx="2384213" cy="278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33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541170"/>
              </p:ext>
            </p:extLst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Why is looking after our mental health so important?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9087864-177D-0E4D-8374-8455882E74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1204150"/>
              </p:ext>
            </p:extLst>
          </p:nvPr>
        </p:nvGraphicFramePr>
        <p:xfrm>
          <a:off x="861646" y="1722121"/>
          <a:ext cx="5855677" cy="3383280"/>
        </p:xfrm>
        <a:graphic>
          <a:graphicData uri="http://schemas.openxmlformats.org/drawingml/2006/table">
            <a:tbl>
              <a:tblPr/>
              <a:tblGrid>
                <a:gridCol w="58556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36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Our brains are extremely complex machines that help us to achieve so many things in our lives. If we didn’t have a brain, well we would not function.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D9125DD-6643-4D45-A7CD-D010D13DB4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0859327"/>
              </p:ext>
            </p:extLst>
          </p:nvPr>
        </p:nvGraphicFramePr>
        <p:xfrm>
          <a:off x="1277815" y="6278880"/>
          <a:ext cx="9636369" cy="579120"/>
        </p:xfrm>
        <a:graphic>
          <a:graphicData uri="http://schemas.openxmlformats.org/drawingml/2006/table">
            <a:tbl>
              <a:tblPr/>
              <a:tblGrid>
                <a:gridCol w="9636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/>
                      <a:r>
                        <a:rPr lang="en-GB" sz="32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What are some of the great things our minds help us do?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EB8323A-6EB6-8F41-9719-53FFD31C1C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3922" y="1365737"/>
            <a:ext cx="3086100" cy="386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462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649026"/>
              </p:ext>
            </p:extLst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Our brain helps us to…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9087864-177D-0E4D-8374-8455882E74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51510"/>
              </p:ext>
            </p:extLst>
          </p:nvPr>
        </p:nvGraphicFramePr>
        <p:xfrm>
          <a:off x="7602336" y="945852"/>
          <a:ext cx="1138516" cy="731520"/>
        </p:xfrm>
        <a:graphic>
          <a:graphicData uri="http://schemas.openxmlformats.org/drawingml/2006/table">
            <a:tbl>
              <a:tblPr/>
              <a:tblGrid>
                <a:gridCol w="11385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See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D9125DD-6643-4D45-A7CD-D010D13DB4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667659"/>
              </p:ext>
            </p:extLst>
          </p:nvPr>
        </p:nvGraphicFramePr>
        <p:xfrm>
          <a:off x="0" y="6217920"/>
          <a:ext cx="12192000" cy="64008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6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and much more!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F98C9E0-8364-174D-9A30-381FB6C1FE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9908334"/>
              </p:ext>
            </p:extLst>
          </p:nvPr>
        </p:nvGraphicFramePr>
        <p:xfrm>
          <a:off x="84587" y="2903976"/>
          <a:ext cx="1520687" cy="731520"/>
        </p:xfrm>
        <a:graphic>
          <a:graphicData uri="http://schemas.openxmlformats.org/drawingml/2006/table">
            <a:tbl>
              <a:tblPr/>
              <a:tblGrid>
                <a:gridCol w="15206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Think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294039D-21C3-884A-9FF4-648AB3F529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378415"/>
              </p:ext>
            </p:extLst>
          </p:nvPr>
        </p:nvGraphicFramePr>
        <p:xfrm>
          <a:off x="3804343" y="5401089"/>
          <a:ext cx="1520687" cy="731520"/>
        </p:xfrm>
        <a:graphic>
          <a:graphicData uri="http://schemas.openxmlformats.org/drawingml/2006/table">
            <a:tbl>
              <a:tblPr/>
              <a:tblGrid>
                <a:gridCol w="15206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Speak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F01A2DD-943B-8048-AA31-F00D6BBE96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59929"/>
              </p:ext>
            </p:extLst>
          </p:nvPr>
        </p:nvGraphicFramePr>
        <p:xfrm>
          <a:off x="268357" y="5315777"/>
          <a:ext cx="1520687" cy="731520"/>
        </p:xfrm>
        <a:graphic>
          <a:graphicData uri="http://schemas.openxmlformats.org/drawingml/2006/table">
            <a:tbl>
              <a:tblPr/>
              <a:tblGrid>
                <a:gridCol w="15206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Move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06E8657-3D0F-E749-9AA6-8247792B07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617952"/>
              </p:ext>
            </p:extLst>
          </p:nvPr>
        </p:nvGraphicFramePr>
        <p:xfrm>
          <a:off x="4116189" y="2582940"/>
          <a:ext cx="3344517" cy="731520"/>
        </p:xfrm>
        <a:graphic>
          <a:graphicData uri="http://schemas.openxmlformats.org/drawingml/2006/table">
            <a:tbl>
              <a:tblPr/>
              <a:tblGrid>
                <a:gridCol w="3344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Feel emotions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5AA1B13F-0225-A04C-AB37-11479F0261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113330"/>
              </p:ext>
            </p:extLst>
          </p:nvPr>
        </p:nvGraphicFramePr>
        <p:xfrm>
          <a:off x="7322330" y="5447638"/>
          <a:ext cx="1520687" cy="731520"/>
        </p:xfrm>
        <a:graphic>
          <a:graphicData uri="http://schemas.openxmlformats.org/drawingml/2006/table">
            <a:tbl>
              <a:tblPr/>
              <a:tblGrid>
                <a:gridCol w="15206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Hear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997EF45-FF08-0246-8291-14BF893844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550164"/>
              </p:ext>
            </p:extLst>
          </p:nvPr>
        </p:nvGraphicFramePr>
        <p:xfrm>
          <a:off x="9258856" y="3128607"/>
          <a:ext cx="2671140" cy="731520"/>
        </p:xfrm>
        <a:graphic>
          <a:graphicData uri="http://schemas.openxmlformats.org/drawingml/2006/table">
            <a:tbl>
              <a:tblPr/>
              <a:tblGrid>
                <a:gridCol w="26711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Remember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6" name="Picture 15">
            <a:extLst>
              <a:ext uri="{FF2B5EF4-FFF2-40B4-BE49-F238E27FC236}">
                <a16:creationId xmlns:a16="http://schemas.microsoft.com/office/drawing/2014/main" id="{C7BEF525-0906-244F-B172-021077B768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854" y="828616"/>
            <a:ext cx="1161679" cy="18640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BE82E5C-097E-054F-ABA1-54F1D4C683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580" y="1084208"/>
            <a:ext cx="1522810" cy="18344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1527B98-2A7B-7843-A639-E11817E408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998" y="3906370"/>
            <a:ext cx="1658583" cy="1394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C8D3836-9D00-4943-B243-201B8C6ADA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0329" y="3894552"/>
            <a:ext cx="1222722" cy="16523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B6E8B0B-A6C1-3B40-9447-74788BF2D0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9581" y="3630614"/>
            <a:ext cx="1595432" cy="18022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613A65B-EC6E-1C4D-A65E-C90964E7C2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0676" y="879642"/>
            <a:ext cx="1587500" cy="2273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582B4735-58A4-C54C-BDFC-09BD678F3873}"/>
              </a:ext>
            </a:extLst>
          </p:cNvPr>
          <p:cNvSpPr txBox="1"/>
          <p:nvPr/>
        </p:nvSpPr>
        <p:spPr>
          <a:xfrm rot="20790939">
            <a:off x="2303218" y="1116155"/>
            <a:ext cx="195717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Sense danger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A67FC41-37D5-B64E-91D0-8AE73767FF09}"/>
              </a:ext>
            </a:extLst>
          </p:cNvPr>
          <p:cNvSpPr txBox="1"/>
          <p:nvPr/>
        </p:nvSpPr>
        <p:spPr>
          <a:xfrm rot="1138361">
            <a:off x="9611854" y="4413340"/>
            <a:ext cx="21038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Touch and feel</a:t>
            </a:r>
          </a:p>
        </p:txBody>
      </p:sp>
    </p:spTree>
    <p:extLst>
      <p:ext uri="{BB962C8B-B14F-4D97-AF65-F5344CB8AC3E}">
        <p14:creationId xmlns:p14="http://schemas.microsoft.com/office/powerpoint/2010/main" val="426188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685949"/>
              </p:ext>
            </p:extLst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So what can we do to look after our mental health?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D9125DD-6643-4D45-A7CD-D010D13DB4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9111617"/>
              </p:ext>
            </p:extLst>
          </p:nvPr>
        </p:nvGraphicFramePr>
        <p:xfrm>
          <a:off x="0" y="6217920"/>
          <a:ext cx="12192000" cy="64008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6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Turn over for more healthy tips.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7D8E753-0C8D-0E49-A1A9-A7ED5CF10A2C}"/>
              </a:ext>
            </a:extLst>
          </p:cNvPr>
          <p:cNvSpPr txBox="1"/>
          <p:nvPr/>
        </p:nvSpPr>
        <p:spPr>
          <a:xfrm>
            <a:off x="9545858" y="4575179"/>
            <a:ext cx="22699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+mj-lt"/>
              </a:rPr>
              <a:t>Be Active and drink lots of water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3793E55-8F78-5E46-AE6E-1A1313E9A5B5}"/>
              </a:ext>
            </a:extLst>
          </p:cNvPr>
          <p:cNvSpPr txBox="1"/>
          <p:nvPr/>
        </p:nvSpPr>
        <p:spPr>
          <a:xfrm>
            <a:off x="2863992" y="5223871"/>
            <a:ext cx="398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+mj-lt"/>
              </a:rPr>
              <a:t>Be with friends and family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D54A8EC-1776-E041-936D-95F24F142ED0}"/>
              </a:ext>
            </a:extLst>
          </p:cNvPr>
          <p:cNvSpPr txBox="1"/>
          <p:nvPr/>
        </p:nvSpPr>
        <p:spPr>
          <a:xfrm>
            <a:off x="6549364" y="2733048"/>
            <a:ext cx="23418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+mj-lt"/>
              </a:rPr>
              <a:t>Eat a healthy balanced diet.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5019112-B608-B94B-B380-F52BD8618F4A}"/>
              </a:ext>
            </a:extLst>
          </p:cNvPr>
          <p:cNvSpPr txBox="1"/>
          <p:nvPr/>
        </p:nvSpPr>
        <p:spPr>
          <a:xfrm>
            <a:off x="244840" y="2687070"/>
            <a:ext cx="27166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+mj-lt"/>
              </a:rPr>
              <a:t>Make sure you get enough sleep.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C1612C-F5DC-9944-BDC9-0D9D2C31A6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36" y="987620"/>
            <a:ext cx="1755493" cy="159151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26E724C-9501-E047-A99C-7D495AFE3E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22"/>
          <a:stretch/>
        </p:blipFill>
        <p:spPr>
          <a:xfrm>
            <a:off x="9770091" y="2847043"/>
            <a:ext cx="2045677" cy="172813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C4575DD-0FC7-DF43-B926-91B2491E85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978" y="751460"/>
            <a:ext cx="2292208" cy="229220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56B1334-9500-9845-B725-E551D7A305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413" y="3840321"/>
            <a:ext cx="4191000" cy="1569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129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1545806"/>
              </p:ext>
            </p:extLst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So what can we do to look after our mental health?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D9125DD-6643-4D45-A7CD-D010D13DB4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235886"/>
              </p:ext>
            </p:extLst>
          </p:nvPr>
        </p:nvGraphicFramePr>
        <p:xfrm>
          <a:off x="0" y="6244905"/>
          <a:ext cx="12192000" cy="69850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98500">
                <a:tc>
                  <a:txBody>
                    <a:bodyPr/>
                    <a:lstStyle/>
                    <a:p>
                      <a:pPr algn="ctr"/>
                      <a:r>
                        <a:rPr lang="en-GB" sz="23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If we don’t practise these regularly it could eventually end up having a negative impact on our health.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03793E55-8F78-5E46-AE6E-1A1313E9A5B5}"/>
              </a:ext>
            </a:extLst>
          </p:cNvPr>
          <p:cNvSpPr txBox="1"/>
          <p:nvPr/>
        </p:nvSpPr>
        <p:spPr>
          <a:xfrm>
            <a:off x="2639146" y="1345547"/>
            <a:ext cx="42506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+mj-lt"/>
              </a:rPr>
              <a:t>Write down what you are grateful for or things that went well for you this week.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FBCD017-4CAC-2041-8B76-298D3936D8A6}"/>
              </a:ext>
            </a:extLst>
          </p:cNvPr>
          <p:cNvSpPr txBox="1"/>
          <p:nvPr/>
        </p:nvSpPr>
        <p:spPr>
          <a:xfrm>
            <a:off x="8434148" y="2933131"/>
            <a:ext cx="34712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+mj-lt"/>
              </a:rPr>
              <a:t>Get outside and be part of nature.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F6702D2-CBBC-6348-B062-E6593FD20541}"/>
              </a:ext>
            </a:extLst>
          </p:cNvPr>
          <p:cNvSpPr txBox="1"/>
          <p:nvPr/>
        </p:nvSpPr>
        <p:spPr>
          <a:xfrm>
            <a:off x="250484" y="5080650"/>
            <a:ext cx="19975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+mj-lt"/>
              </a:rPr>
              <a:t>Rest and sleep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D04DD7-5DD8-FB4E-93E0-416A16432D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3645" y="956141"/>
            <a:ext cx="1852247" cy="18522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DE68E58-1FB5-EA4B-AC2D-BAE31B7815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85" y="3483209"/>
            <a:ext cx="1837634" cy="15650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0C75C96-6270-FA40-9194-32A7398C48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67" y="936911"/>
            <a:ext cx="1979179" cy="1793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8FBA320-8248-5E4B-8C0A-5861CFE6D8B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80" r="4512" b="22906"/>
          <a:stretch/>
        </p:blipFill>
        <p:spPr>
          <a:xfrm>
            <a:off x="4673666" y="3344569"/>
            <a:ext cx="2844668" cy="158233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931601E-0B49-0D4A-9C85-B9EE9C7AC0FD}"/>
              </a:ext>
            </a:extLst>
          </p:cNvPr>
          <p:cNvSpPr txBox="1"/>
          <p:nvPr/>
        </p:nvSpPr>
        <p:spPr>
          <a:xfrm>
            <a:off x="4534501" y="4866537"/>
            <a:ext cx="34712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+mj-lt"/>
              </a:rPr>
              <a:t>Showing and receiving kindness</a:t>
            </a:r>
          </a:p>
        </p:txBody>
      </p:sp>
    </p:spTree>
    <p:extLst>
      <p:ext uri="{BB962C8B-B14F-4D97-AF65-F5344CB8AC3E}">
        <p14:creationId xmlns:p14="http://schemas.microsoft.com/office/powerpoint/2010/main" val="42636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433905"/>
              </p:ext>
            </p:extLst>
          </p:nvPr>
        </p:nvGraphicFramePr>
        <p:xfrm>
          <a:off x="0" y="0"/>
          <a:ext cx="12192000" cy="70104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0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Mental health and physical health are equally important.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9087864-177D-0E4D-8374-8455882E74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156015"/>
              </p:ext>
            </p:extLst>
          </p:nvPr>
        </p:nvGraphicFramePr>
        <p:xfrm>
          <a:off x="3594100" y="1836420"/>
          <a:ext cx="5321299" cy="3291840"/>
        </p:xfrm>
        <a:graphic>
          <a:graphicData uri="http://schemas.openxmlformats.org/drawingml/2006/table">
            <a:tbl>
              <a:tblPr/>
              <a:tblGrid>
                <a:gridCol w="53212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We must remember it is just as important to look after our mental health as well as our physical health.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F18CDFAE-58FD-BA44-91A2-D68B2D326A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298" y="2383582"/>
            <a:ext cx="2828664" cy="23789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A459577-BF74-9F41-977A-14D763CF36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399" y="2693640"/>
            <a:ext cx="2687931" cy="2068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65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46072</TotalTime>
  <Words>692</Words>
  <Application>Microsoft Macintosh PowerPoint</Application>
  <PresentationFormat>Widescreen</PresentationFormat>
  <Paragraphs>71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proxima_nova_bold</vt:lpstr>
      <vt:lpstr>proxima_nova_rgregular</vt:lpstr>
      <vt:lpstr>Retrospect</vt:lpstr>
      <vt:lpstr>PowerPoint Presentation</vt:lpstr>
      <vt:lpstr>Lesson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80</cp:revision>
  <dcterms:created xsi:type="dcterms:W3CDTF">2015-12-16T03:40:36Z</dcterms:created>
  <dcterms:modified xsi:type="dcterms:W3CDTF">2025-11-07T20:34:31Z</dcterms:modified>
</cp:coreProperties>
</file>